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56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hte verbindingslijn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el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25" name="Ondertitel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NL" smtClean="0"/>
              <a:t>Klik om de ondertitelstijl van het model te bewerken</a:t>
            </a:r>
            <a:endParaRPr kumimoji="0" lang="en-US"/>
          </a:p>
        </p:txBody>
      </p:sp>
      <p:sp>
        <p:nvSpPr>
          <p:cNvPr id="31" name="Tijdelijke aanduiding voor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55639F2-61D0-4BDD-81E3-FF965A95410F}" type="datetimeFigureOut">
              <a:rPr lang="nl-NL" smtClean="0"/>
              <a:t>23-8-2015</a:t>
            </a:fld>
            <a:endParaRPr lang="nl-NL"/>
          </a:p>
        </p:txBody>
      </p:sp>
      <p:sp>
        <p:nvSpPr>
          <p:cNvPr id="18" name="Tijdelijke aanduiding voor voettekst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AAF1D3C-4156-45A4-9E07-2849EC02CE67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5639F2-61D0-4BDD-81E3-FF965A95410F}" type="datetimeFigureOut">
              <a:rPr lang="nl-NL" smtClean="0"/>
              <a:t>23-8-2015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AF1D3C-4156-45A4-9E07-2849EC02CE6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55639F2-61D0-4BDD-81E3-FF965A95410F}" type="datetimeFigureOut">
              <a:rPr lang="nl-NL" smtClean="0"/>
              <a:t>23-8-2015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AAF1D3C-4156-45A4-9E07-2849EC02CE6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5639F2-61D0-4BDD-81E3-FF965A95410F}" type="datetimeFigureOut">
              <a:rPr lang="nl-NL" smtClean="0"/>
              <a:t>23-8-2015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AF1D3C-4156-45A4-9E07-2849EC02CE6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55639F2-61D0-4BDD-81E3-FF965A95410F}" type="datetimeFigureOut">
              <a:rPr lang="nl-NL" smtClean="0"/>
              <a:t>23-8-2015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9AAF1D3C-4156-45A4-9E07-2849EC02CE67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5639F2-61D0-4BDD-81E3-FF965A95410F}" type="datetimeFigureOut">
              <a:rPr lang="nl-NL" smtClean="0"/>
              <a:t>23-8-2015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AF1D3C-4156-45A4-9E07-2849EC02CE6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5639F2-61D0-4BDD-81E3-FF965A95410F}" type="datetimeFigureOut">
              <a:rPr lang="nl-NL" smtClean="0"/>
              <a:t>23-8-2015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AF1D3C-4156-45A4-9E07-2849EC02CE6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5639F2-61D0-4BDD-81E3-FF965A95410F}" type="datetimeFigureOut">
              <a:rPr lang="nl-NL" smtClean="0"/>
              <a:t>23-8-2015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AF1D3C-4156-45A4-9E07-2849EC02CE6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55639F2-61D0-4BDD-81E3-FF965A95410F}" type="datetimeFigureOut">
              <a:rPr lang="nl-NL" smtClean="0"/>
              <a:t>23-8-2015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AF1D3C-4156-45A4-9E07-2849EC02CE6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5639F2-61D0-4BDD-81E3-FF965A95410F}" type="datetimeFigureOut">
              <a:rPr lang="nl-NL" smtClean="0"/>
              <a:t>23-8-2015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AF1D3C-4156-45A4-9E07-2849EC02CE6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hoe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hthoe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5639F2-61D0-4BDD-81E3-FF965A95410F}" type="datetimeFigureOut">
              <a:rPr lang="nl-NL" smtClean="0"/>
              <a:t>23-8-2015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AAF1D3C-4156-45A4-9E07-2849EC02CE67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Tijdelijke aanduiding voor afbeelding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jdelijke aanduiding voor titel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1" name="Tijdelijke aanduiding voor teks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27" name="Tijdelijke aanduiding voor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55639F2-61D0-4BDD-81E3-FF965A95410F}" type="datetimeFigureOut">
              <a:rPr lang="nl-NL" smtClean="0"/>
              <a:t>23-8-2015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16" name="Tijdelijke aanduiding voor dianumm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AAF1D3C-4156-45A4-9E07-2849EC02CE67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nl/url?sa=i&amp;rct=j&amp;q=&amp;esrc=s&amp;source=images&amp;cd=&amp;cad=rja&amp;uact=8&amp;ved=0CAcQjRxqFQoTCLfyprXlv8cCFamW2wodIkkEWw&amp;url=http%3A%2F%2Fechoscommunication.org%2Fnl%2Fonze-expertise%2Fopleidingen%2Fvooroordelen-begrijpen%2F&amp;ei=SAvaVbeuGamt7gaikpHYBQ&amp;psig=AFQjCNGG41CVWbJDbTEqcTBSuXeald04RA&amp;ust=1440439297176560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UkX47t2QaRs" TargetMode="External"/><Relationship Id="rId2" Type="http://schemas.openxmlformats.org/officeDocument/2006/relationships/hyperlink" Target="http://www.youtube.com/watch?v=ICUZN462qMw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hoveniernederland.nl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google.nl/url?sa=i&amp;rct=j&amp;q=&amp;esrc=s&amp;source=images&amp;cd=&amp;cad=rja&amp;uact=8&amp;ved=0CAcQjRxqFQoTCKiW4Mnkv8cCFcOc2wodrOsFtg&amp;url=http%3A%2F%2Fwww.hi-re.nl%2F2014%2F07%2F02%2Fgoede-vacatureteksten-schrijf-alleen%2F&amp;ei=ZgraVajLNMO57gas15ewCw&amp;psig=AFQjCNG1Ho_-1W7PPPNi9xn7ZFNjrI5LBg&amp;ust=1440439247398196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627784" y="533400"/>
            <a:ext cx="5844484" cy="2868168"/>
          </a:xfrm>
        </p:spPr>
        <p:txBody>
          <a:bodyPr/>
          <a:lstStyle/>
          <a:p>
            <a:r>
              <a:rPr lang="nl-NL" dirty="0" smtClean="0"/>
              <a:t>Persoonlijkheid en gedrag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Hoofdstuk 1</a:t>
            </a:r>
            <a:endParaRPr lang="nl-NL" dirty="0"/>
          </a:p>
        </p:txBody>
      </p:sp>
      <p:pic>
        <p:nvPicPr>
          <p:cNvPr id="1026" name="Picture 2" descr="Traject V&amp;V begeleiden niveau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150"/>
            <a:ext cx="2708720" cy="3371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ndertitel 2"/>
          <p:cNvSpPr txBox="1">
            <a:spLocks/>
          </p:cNvSpPr>
          <p:nvPr/>
        </p:nvSpPr>
        <p:spPr>
          <a:xfrm>
            <a:off x="-108520" y="4752528"/>
            <a:ext cx="2717354" cy="2276872"/>
          </a:xfrm>
          <a:prstGeom prst="rect">
            <a:avLst/>
          </a:prstGeom>
        </p:spPr>
        <p:txBody>
          <a:bodyPr vert="horz" lIns="45720" tIns="0" rIns="45720" bIns="0">
            <a:normAutofit/>
          </a:bodyPr>
          <a:lstStyle>
            <a:lvl1pPr marL="0" indent="0" algn="r" rtl="0" eaLnBrk="1" latinLnBrk="0" hangingPunct="1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None/>
              <a:defRPr kumimoji="0" sz="2200" kern="1200" baseline="0">
                <a:solidFill>
                  <a:srgbClr val="FFFFFF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00"/>
              </a:spcBef>
              <a:buClr>
                <a:schemeClr val="accent4"/>
              </a:buClr>
              <a:buSzPct val="80000"/>
              <a:buFont typeface="Wingdings 2"/>
              <a:buNone/>
              <a:defRPr kumimoji="0" sz="23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0000"/>
              <a:buFont typeface="Wingdings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None/>
              <a:defRPr kumimoji="0" sz="20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70000"/>
              <a:buFont typeface="Wingdings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80000"/>
              <a:buFont typeface="Wingdings 2"/>
              <a:buNone/>
              <a:defRPr kumimoji="0" sz="18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00"/>
              </a:spcBef>
              <a:buClr>
                <a:schemeClr val="accent4"/>
              </a:buClr>
              <a:buSzPct val="100000"/>
              <a:buNone/>
              <a:defRPr kumimoji="0" sz="1600" kern="1200" baseline="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Wingdings"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nl-NL" dirty="0" smtClean="0"/>
              <a:t>VP15</a:t>
            </a:r>
          </a:p>
          <a:p>
            <a:r>
              <a:rPr lang="nl-NL" dirty="0" smtClean="0"/>
              <a:t>Begeleidingskunde</a:t>
            </a:r>
          </a:p>
          <a:p>
            <a:endParaRPr lang="nl-NL" dirty="0"/>
          </a:p>
          <a:p>
            <a:r>
              <a:rPr lang="nl-NL" dirty="0" smtClean="0"/>
              <a:t>Carin Hogenbirk</a:t>
            </a:r>
          </a:p>
          <a:p>
            <a:r>
              <a:rPr lang="nl-NL" dirty="0" smtClean="0"/>
              <a:t>Augustus 2015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31241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Generaliseren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9416"/>
            <a:ext cx="7715200" cy="4846320"/>
          </a:xfrm>
        </p:spPr>
        <p:txBody>
          <a:bodyPr>
            <a:normAutofit/>
          </a:bodyPr>
          <a:lstStyle/>
          <a:p>
            <a:r>
              <a:rPr lang="nl-NL" dirty="0" smtClean="0"/>
              <a:t>Jij wordt verwend door je zorgzame opa en oma</a:t>
            </a:r>
          </a:p>
          <a:p>
            <a:pPr lvl="1"/>
            <a:r>
              <a:rPr lang="nl-NL" dirty="0" smtClean="0"/>
              <a:t>Al je vrienden worden verwend door hun zorgzame opa en oma</a:t>
            </a:r>
          </a:p>
          <a:p>
            <a:pPr lvl="1"/>
            <a:r>
              <a:rPr lang="nl-NL" dirty="0" smtClean="0"/>
              <a:t>Conclusie: opa’s en oma’s zijn verzorgend</a:t>
            </a:r>
          </a:p>
          <a:p>
            <a:pPr lvl="1"/>
            <a:endParaRPr lang="nl-NL" dirty="0" smtClean="0"/>
          </a:p>
          <a:p>
            <a:r>
              <a:rPr lang="nl-NL" dirty="0" smtClean="0"/>
              <a:t>Dan ben je aan het generaliseren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>
                <a:sym typeface="Wingdings" panose="05000000000000000000" pitchFamily="2" charset="2"/>
              </a:rPr>
              <a:t>Generaliseren betekent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Door één of een aantal ervaringen er vanuit gaan dat het altijd zo is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Dus: een of enkele waarnemingen algemeen maken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36551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46856" y="44624"/>
            <a:ext cx="8229600" cy="1399032"/>
          </a:xfrm>
        </p:spPr>
        <p:txBody>
          <a:bodyPr/>
          <a:lstStyle/>
          <a:p>
            <a:r>
              <a:rPr lang="nl-NL" dirty="0" smtClean="0"/>
              <a:t>Stereotyperen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23528" y="1627328"/>
            <a:ext cx="8229600" cy="5690104"/>
          </a:xfrm>
        </p:spPr>
        <p:txBody>
          <a:bodyPr>
            <a:normAutofit/>
          </a:bodyPr>
          <a:lstStyle/>
          <a:p>
            <a:r>
              <a:rPr lang="nl-NL" dirty="0" smtClean="0"/>
              <a:t>Je oordeel is gebaseerd op bestaande ideeën</a:t>
            </a:r>
          </a:p>
          <a:p>
            <a:pPr lvl="1"/>
            <a:r>
              <a:rPr lang="nl-NL" dirty="0" smtClean="0"/>
              <a:t>Kant-en-klare oordelen</a:t>
            </a:r>
          </a:p>
          <a:p>
            <a:pPr lvl="2"/>
            <a:r>
              <a:rPr lang="nl-NL" dirty="0" smtClean="0"/>
              <a:t>Die door veel mensen gedeeld worden</a:t>
            </a:r>
          </a:p>
          <a:p>
            <a:r>
              <a:rPr lang="nl-NL" dirty="0" smtClean="0"/>
              <a:t>Voorbeeld</a:t>
            </a:r>
          </a:p>
          <a:p>
            <a:pPr lvl="1"/>
            <a:r>
              <a:rPr lang="nl-NL" dirty="0" smtClean="0"/>
              <a:t>Ambtenaren</a:t>
            </a:r>
          </a:p>
          <a:p>
            <a:pPr lvl="1"/>
            <a:r>
              <a:rPr lang="nl-NL" dirty="0" smtClean="0"/>
              <a:t>Marokkanen</a:t>
            </a:r>
          </a:p>
          <a:p>
            <a:pPr lvl="1"/>
            <a:r>
              <a:rPr lang="nl-NL" dirty="0" smtClean="0"/>
              <a:t>Duitsers</a:t>
            </a:r>
          </a:p>
          <a:p>
            <a:pPr lvl="1"/>
            <a:r>
              <a:rPr lang="nl-NL" dirty="0" smtClean="0"/>
              <a:t>Blonde vrouwen</a:t>
            </a:r>
          </a:p>
          <a:p>
            <a:pPr lvl="1"/>
            <a:endParaRPr lang="nl-NL" dirty="0" smtClean="0"/>
          </a:p>
          <a:p>
            <a:r>
              <a:rPr lang="nl-NL" dirty="0" smtClean="0"/>
              <a:t>Stereotypes kunnen ook positief zijn</a:t>
            </a:r>
            <a:endParaRPr lang="nl-NL" dirty="0"/>
          </a:p>
          <a:p>
            <a:pPr lvl="1"/>
            <a:r>
              <a:rPr lang="nl-NL" dirty="0" smtClean="0"/>
              <a:t>Zweedse vrouwen/Italiaanse mannen</a:t>
            </a:r>
            <a:endParaRPr lang="nl-NL" dirty="0"/>
          </a:p>
          <a:p>
            <a:pPr lvl="1"/>
            <a:r>
              <a:rPr lang="nl-NL" dirty="0" smtClean="0"/>
              <a:t>Japanse werknemers</a:t>
            </a:r>
            <a:endParaRPr lang="nl-NL" dirty="0"/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8549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Vooroordelen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Zijn meestal negatief!</a:t>
            </a:r>
          </a:p>
          <a:p>
            <a:r>
              <a:rPr lang="nl-NL" dirty="0" smtClean="0"/>
              <a:t>Een vooroordeel is meestal niet gevormd op eigen ervaringen, maar op die van anderen</a:t>
            </a:r>
          </a:p>
          <a:p>
            <a:pPr lvl="1"/>
            <a:r>
              <a:rPr lang="nl-NL" dirty="0" smtClean="0"/>
              <a:t>Een vooroordeel is dus meestal een negatief stereotype!</a:t>
            </a:r>
            <a:endParaRPr lang="nl-NL" dirty="0"/>
          </a:p>
        </p:txBody>
      </p:sp>
      <p:pic>
        <p:nvPicPr>
          <p:cNvPr id="3074" name="Picture 2" descr="http://echoscommunication.org/wp-content/uploads/2014/02/Itnan_Fi_Wahed_Portrait_Mohamed_AREJDAL_Maroc_2009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593285"/>
            <a:ext cx="2521471" cy="3264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424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85752"/>
            <a:ext cx="8712968" cy="1399032"/>
          </a:xfrm>
        </p:spPr>
        <p:txBody>
          <a:bodyPr>
            <a:normAutofit/>
          </a:bodyPr>
          <a:lstStyle/>
          <a:p>
            <a:r>
              <a:rPr lang="nl-NL" dirty="0" smtClean="0"/>
              <a:t>Waarom vooroordelen </a:t>
            </a:r>
            <a:br>
              <a:rPr lang="nl-NL" dirty="0" smtClean="0"/>
            </a:br>
            <a:r>
              <a:rPr lang="nl-NL" dirty="0" smtClean="0"/>
              <a:t>en stereotypes?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Te weinig tijd om alles te onderzoeken</a:t>
            </a:r>
          </a:p>
          <a:p>
            <a:r>
              <a:rPr lang="nl-NL" dirty="0" smtClean="0"/>
              <a:t>Het maakt de wereld overzichtelijk</a:t>
            </a:r>
          </a:p>
          <a:p>
            <a:r>
              <a:rPr lang="nl-NL" dirty="0" smtClean="0"/>
              <a:t>Saamhorigheid: “wij” en “zij”</a:t>
            </a:r>
          </a:p>
          <a:p>
            <a:r>
              <a:rPr lang="nl-NL" dirty="0" smtClean="0"/>
              <a:t>Angst voor het vreemde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7294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Zijn stereotypes slecht?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9416"/>
            <a:ext cx="7931224" cy="48463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smtClean="0"/>
              <a:t>Nee</a:t>
            </a:r>
            <a:endParaRPr lang="nl-NL" dirty="0" smtClean="0"/>
          </a:p>
          <a:p>
            <a:pPr lvl="1"/>
            <a:r>
              <a:rPr lang="nl-NL" dirty="0" smtClean="0"/>
              <a:t>Ze helpen je om de wereld om je heen te begrijpen</a:t>
            </a:r>
          </a:p>
          <a:p>
            <a:pPr lvl="1"/>
            <a:r>
              <a:rPr lang="nl-NL" dirty="0" smtClean="0"/>
              <a:t>Blijf alleen wel kritisch</a:t>
            </a:r>
          </a:p>
          <a:p>
            <a:pPr lvl="1"/>
            <a:r>
              <a:rPr lang="nl-NL" dirty="0" smtClean="0"/>
              <a:t>Probeer je ervan bewust te zijn welke stereotypes jij hebt</a:t>
            </a:r>
          </a:p>
          <a:p>
            <a:pPr lvl="1"/>
            <a:r>
              <a:rPr lang="nl-NL" dirty="0" smtClean="0"/>
              <a:t>En probeer ze niet negatief in te zetten</a:t>
            </a:r>
          </a:p>
          <a:p>
            <a:pPr lvl="1"/>
            <a:endParaRPr lang="nl-NL" dirty="0" smtClean="0"/>
          </a:p>
          <a:p>
            <a:r>
              <a:rPr lang="nl-NL" dirty="0" smtClean="0"/>
              <a:t>Stereotypes en vooroordelen zijn niet “slecht”, maar kunnen wel heel slecht gebruikt worden!</a:t>
            </a:r>
          </a:p>
        </p:txBody>
      </p:sp>
    </p:spTree>
    <p:extLst>
      <p:ext uri="{BB962C8B-B14F-4D97-AF65-F5344CB8AC3E}">
        <p14:creationId xmlns:p14="http://schemas.microsoft.com/office/powerpoint/2010/main" val="943971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9416"/>
            <a:ext cx="7715200" cy="4846320"/>
          </a:xfrm>
        </p:spPr>
        <p:txBody>
          <a:bodyPr/>
          <a:lstStyle/>
          <a:p>
            <a:r>
              <a:rPr lang="nl-NL" dirty="0" smtClean="0"/>
              <a:t>Werk samen in groepen van </a:t>
            </a:r>
            <a:r>
              <a:rPr lang="nl-NL" dirty="0" smtClean="0"/>
              <a:t>vier</a:t>
            </a:r>
          </a:p>
          <a:p>
            <a:r>
              <a:rPr lang="nl-NL" dirty="0" smtClean="0"/>
              <a:t>Zoek minimaal 4 foto’s op internet over gedrag</a:t>
            </a:r>
          </a:p>
          <a:p>
            <a:r>
              <a:rPr lang="nl-NL" dirty="0" smtClean="0"/>
              <a:t>Geef de foto’s aan een andere groep</a:t>
            </a:r>
            <a:endParaRPr lang="nl-NL" dirty="0" smtClean="0"/>
          </a:p>
          <a:p>
            <a:r>
              <a:rPr lang="nl-NL" dirty="0" smtClean="0"/>
              <a:t>Bekijk de foto’s die jouw groep heeft gekregen</a:t>
            </a:r>
          </a:p>
          <a:p>
            <a:r>
              <a:rPr lang="nl-NL" dirty="0" smtClean="0"/>
              <a:t>Bespreek de foto’s met de groep</a:t>
            </a:r>
          </a:p>
          <a:p>
            <a:endParaRPr lang="nl-NL" dirty="0" smtClean="0"/>
          </a:p>
          <a:p>
            <a:r>
              <a:rPr lang="nl-NL" dirty="0" smtClean="0"/>
              <a:t>Wat is de eerste indruk? </a:t>
            </a:r>
            <a:endParaRPr lang="nl-NL" dirty="0"/>
          </a:p>
          <a:p>
            <a:r>
              <a:rPr lang="nl-NL" dirty="0" smtClean="0"/>
              <a:t>Bedenk er een kort verhaal bij</a:t>
            </a:r>
          </a:p>
          <a:p>
            <a:pPr lvl="1"/>
            <a:r>
              <a:rPr lang="nl-NL" dirty="0" smtClean="0"/>
              <a:t>Vijftien minuten, dan nabespreken</a:t>
            </a:r>
          </a:p>
        </p:txBody>
      </p:sp>
    </p:spTree>
    <p:extLst>
      <p:ext uri="{BB962C8B-B14F-4D97-AF65-F5344CB8AC3E}">
        <p14:creationId xmlns:p14="http://schemas.microsoft.com/office/powerpoint/2010/main" val="3750100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Gedrag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/>
          </a:bodyPr>
          <a:lstStyle/>
          <a:p>
            <a:r>
              <a:rPr lang="nl-NL" dirty="0" smtClean="0"/>
              <a:t>Activiteiten die we kunnen </a:t>
            </a:r>
            <a:r>
              <a:rPr lang="nl-NL" i="1" dirty="0" smtClean="0"/>
              <a:t>waarnemen</a:t>
            </a:r>
            <a:endParaRPr lang="nl-NL" i="1" dirty="0"/>
          </a:p>
          <a:p>
            <a:r>
              <a:rPr lang="nl-NL" dirty="0" smtClean="0"/>
              <a:t>Inzicht in gedrag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Waarom gedraagt iemand zich zo?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Gedrag </a:t>
            </a:r>
            <a:r>
              <a:rPr lang="nl-NL" dirty="0">
                <a:sym typeface="Wingdings" panose="05000000000000000000" pitchFamily="2" charset="2"/>
              </a:rPr>
              <a:t> inzicht  handelen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Voorbeeld?</a:t>
            </a:r>
          </a:p>
          <a:p>
            <a:pPr lvl="1"/>
            <a:r>
              <a:rPr lang="nl-NL" dirty="0" smtClean="0">
                <a:sym typeface="Wingdings" panose="05000000000000000000" pitchFamily="2" charset="2"/>
              </a:rPr>
              <a:t>Een meisje huilt. Ze krijgt voor het eerst een insulinespuit en is bang dat het pijn doet. De verpleegkundige kalmeert het meisje. </a:t>
            </a:r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74589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Inzicht in gedrag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Innerlijke factoren</a:t>
            </a:r>
          </a:p>
          <a:p>
            <a:pPr lvl="1"/>
            <a:r>
              <a:rPr lang="nl-NL" dirty="0" smtClean="0"/>
              <a:t>Lichamelijke invloeden</a:t>
            </a:r>
          </a:p>
          <a:p>
            <a:pPr lvl="1"/>
            <a:r>
              <a:rPr lang="nl-NL" dirty="0" smtClean="0"/>
              <a:t>Geestelijke invloeden</a:t>
            </a:r>
          </a:p>
          <a:p>
            <a:pPr lvl="1"/>
            <a:r>
              <a:rPr lang="nl-NL" dirty="0" smtClean="0"/>
              <a:t>Sociale behoeften</a:t>
            </a:r>
          </a:p>
          <a:p>
            <a:r>
              <a:rPr lang="nl-NL" dirty="0" smtClean="0"/>
              <a:t>Uiterlijke (externe) factoren</a:t>
            </a:r>
          </a:p>
          <a:p>
            <a:pPr lvl="1"/>
            <a:r>
              <a:rPr lang="nl-NL" dirty="0" smtClean="0"/>
              <a:t>De fysische omgeving </a:t>
            </a:r>
          </a:p>
          <a:p>
            <a:pPr lvl="2"/>
            <a:r>
              <a:rPr lang="nl-NL" dirty="0" smtClean="0"/>
              <a:t>Zichtbare/voelbare dingen</a:t>
            </a:r>
          </a:p>
          <a:p>
            <a:pPr lvl="1"/>
            <a:r>
              <a:rPr lang="nl-NL" dirty="0" smtClean="0"/>
              <a:t>Sociale omgeving </a:t>
            </a:r>
          </a:p>
          <a:p>
            <a:pPr lvl="2"/>
            <a:r>
              <a:rPr lang="nl-NL" dirty="0" smtClean="0"/>
              <a:t>Omgang en beïnvloeding</a:t>
            </a:r>
          </a:p>
        </p:txBody>
      </p:sp>
    </p:spTree>
    <p:extLst>
      <p:ext uri="{BB962C8B-B14F-4D97-AF65-F5344CB8AC3E}">
        <p14:creationId xmlns:p14="http://schemas.microsoft.com/office/powerpoint/2010/main" val="971877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r>
              <a:rPr lang="nl-NL" dirty="0" smtClean="0"/>
              <a:t>Gedrag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365104"/>
          </a:xfrm>
        </p:spPr>
        <p:txBody>
          <a:bodyPr>
            <a:normAutofit/>
          </a:bodyPr>
          <a:lstStyle/>
          <a:p>
            <a:r>
              <a:rPr lang="nl-NL" b="1" dirty="0" smtClean="0"/>
              <a:t>Zegt iets over de oorzaak ervan</a:t>
            </a:r>
          </a:p>
          <a:p>
            <a:pPr lvl="1"/>
            <a:r>
              <a:rPr lang="nl-NL" dirty="0" smtClean="0"/>
              <a:t>Lichamelijke toestand</a:t>
            </a:r>
          </a:p>
          <a:p>
            <a:pPr lvl="1"/>
            <a:r>
              <a:rPr lang="nl-NL" dirty="0" smtClean="0"/>
              <a:t>Verstandelijke mogelijkheden</a:t>
            </a:r>
          </a:p>
          <a:p>
            <a:pPr lvl="1"/>
            <a:r>
              <a:rPr lang="nl-NL" dirty="0" smtClean="0"/>
              <a:t>Cognitief</a:t>
            </a:r>
          </a:p>
          <a:p>
            <a:pPr lvl="1"/>
            <a:r>
              <a:rPr lang="nl-NL" dirty="0" smtClean="0"/>
              <a:t>Sociale kant</a:t>
            </a:r>
          </a:p>
          <a:p>
            <a:pPr lvl="1"/>
            <a:r>
              <a:rPr lang="nl-NL" dirty="0" smtClean="0"/>
              <a:t>Persoonlijkheid</a:t>
            </a:r>
          </a:p>
          <a:p>
            <a:pPr lvl="1"/>
            <a:r>
              <a:rPr lang="nl-NL" dirty="0" smtClean="0"/>
              <a:t>Belevingswereld</a:t>
            </a:r>
          </a:p>
          <a:p>
            <a:pPr lvl="1"/>
            <a:r>
              <a:rPr lang="nl-NL" dirty="0" smtClean="0"/>
              <a:t>Sociale omgeving</a:t>
            </a:r>
          </a:p>
          <a:p>
            <a:pPr lvl="1"/>
            <a:r>
              <a:rPr lang="nl-NL" dirty="0" smtClean="0"/>
              <a:t>Fysische omgeving</a:t>
            </a:r>
          </a:p>
        </p:txBody>
      </p:sp>
    </p:spTree>
    <p:extLst>
      <p:ext uri="{BB962C8B-B14F-4D97-AF65-F5344CB8AC3E}">
        <p14:creationId xmlns:p14="http://schemas.microsoft.com/office/powerpoint/2010/main" val="1676272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528" y="-99392"/>
            <a:ext cx="8229600" cy="1399032"/>
          </a:xfrm>
        </p:spPr>
        <p:txBody>
          <a:bodyPr/>
          <a:lstStyle/>
          <a:p>
            <a:r>
              <a:rPr lang="nl-NL" dirty="0" smtClean="0"/>
              <a:t>Stel …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51520" y="1484784"/>
            <a:ext cx="7920880" cy="5184576"/>
          </a:xfrm>
        </p:spPr>
        <p:txBody>
          <a:bodyPr>
            <a:normAutofit/>
          </a:bodyPr>
          <a:lstStyle/>
          <a:p>
            <a:r>
              <a:rPr lang="nl-NL" dirty="0" smtClean="0"/>
              <a:t>Miep voelt zich niet prettig omdat Piet heeft gezegd dat ze veel pukkels heeft</a:t>
            </a:r>
          </a:p>
          <a:p>
            <a:r>
              <a:rPr lang="nl-NL" dirty="0" smtClean="0"/>
              <a:t>Hierdoor gaat ze heel veel make-up gebruiken</a:t>
            </a:r>
          </a:p>
          <a:p>
            <a:pPr lvl="1"/>
            <a:r>
              <a:rPr lang="nl-NL" dirty="0" smtClean="0"/>
              <a:t>Wat is het gedrag?</a:t>
            </a:r>
          </a:p>
          <a:p>
            <a:pPr lvl="1"/>
            <a:r>
              <a:rPr lang="nl-NL" dirty="0" smtClean="0"/>
              <a:t>Wordt dit gedrag door een innerlijke of een uiterlijke factor veroorzaakt?</a:t>
            </a:r>
          </a:p>
          <a:p>
            <a:pPr lvl="2"/>
            <a:r>
              <a:rPr lang="nl-NL" dirty="0" smtClean="0"/>
              <a:t>Uiterlijk: Piet heeft Miep onzeker gemaakt</a:t>
            </a:r>
          </a:p>
          <a:p>
            <a:pPr lvl="2"/>
            <a:r>
              <a:rPr lang="nl-NL" dirty="0" smtClean="0"/>
              <a:t>Innerlijk: Miep is onzeker</a:t>
            </a:r>
          </a:p>
          <a:p>
            <a:r>
              <a:rPr lang="nl-NL" dirty="0" smtClean="0"/>
              <a:t>Dus door beide! </a:t>
            </a:r>
          </a:p>
          <a:p>
            <a:pPr lvl="1"/>
            <a:r>
              <a:rPr lang="nl-NL" dirty="0" smtClean="0"/>
              <a:t>Gevoel is vaak verbonden aan een uiterlijke factor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33112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Oefening oorzaak gedrag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9416"/>
            <a:ext cx="7787208" cy="4846320"/>
          </a:xfrm>
        </p:spPr>
        <p:txBody>
          <a:bodyPr/>
          <a:lstStyle/>
          <a:p>
            <a:r>
              <a:rPr lang="nl-NL" dirty="0" smtClean="0"/>
              <a:t>Kijk het filmpje</a:t>
            </a:r>
          </a:p>
          <a:p>
            <a:pPr marL="0" indent="0">
              <a:buNone/>
            </a:pPr>
            <a:r>
              <a:rPr lang="nl-NL" dirty="0">
                <a:hlinkClick r:id="rId2"/>
              </a:rPr>
              <a:t>http://www.youtube.com/watch?v=ICUZN462qMw</a:t>
            </a:r>
            <a:endParaRPr lang="nl-NL" dirty="0"/>
          </a:p>
          <a:p>
            <a:endParaRPr lang="nl-NL" dirty="0" smtClean="0"/>
          </a:p>
          <a:p>
            <a:r>
              <a:rPr lang="nl-NL" dirty="0"/>
              <a:t>V</a:t>
            </a:r>
            <a:r>
              <a:rPr lang="nl-NL" dirty="0" smtClean="0"/>
              <a:t>oorspel de oorzaak van het gedrag van het meisje</a:t>
            </a:r>
          </a:p>
          <a:p>
            <a:endParaRPr lang="nl-NL" dirty="0" smtClean="0"/>
          </a:p>
          <a:p>
            <a:r>
              <a:rPr lang="nl-NL" dirty="0" smtClean="0"/>
              <a:t>Kijk nu eens naar: </a:t>
            </a:r>
            <a:r>
              <a:rPr lang="nl-NL" dirty="0" smtClean="0">
                <a:hlinkClick r:id="rId3"/>
              </a:rPr>
              <a:t>http</a:t>
            </a:r>
            <a:r>
              <a:rPr lang="nl-NL" dirty="0">
                <a:hlinkClick r:id="rId3"/>
              </a:rPr>
              <a:t>://</a:t>
            </a:r>
            <a:r>
              <a:rPr lang="nl-NL" dirty="0" smtClean="0">
                <a:hlinkClick r:id="rId3"/>
              </a:rPr>
              <a:t>www.youtube.com/watch?v=UkX47t2QaRs</a:t>
            </a:r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74768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Mensenkennis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Algemene mensenkennis</a:t>
            </a:r>
          </a:p>
          <a:p>
            <a:pPr lvl="1"/>
            <a:r>
              <a:rPr lang="nl-NL" dirty="0" smtClean="0"/>
              <a:t>Doe je op door ervaringen in het dagelijks leven</a:t>
            </a:r>
          </a:p>
          <a:p>
            <a:pPr lvl="1"/>
            <a:r>
              <a:rPr lang="nl-NL" dirty="0" smtClean="0"/>
              <a:t>Op school, in de supermarkt, in het ziekenhuis, op vakantie, gewoon op straat … overal doe je “mensenkennis” op</a:t>
            </a:r>
            <a:endParaRPr lang="nl-NL" dirty="0"/>
          </a:p>
        </p:txBody>
      </p:sp>
      <p:pic>
        <p:nvPicPr>
          <p:cNvPr id="1026" name="Picture 2" descr="http://www.hoveniernederland.nl/nb/2013/07-01/onwikkelen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3490" y="5013176"/>
            <a:ext cx="2281476" cy="1733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1190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eerste </a:t>
            </a:r>
            <a:r>
              <a:rPr lang="nl-NL" dirty="0" err="1" smtClean="0"/>
              <a:t>indruK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Wanneer je iemand “iets ziet doen”, heb je er meestal meteen een idee bij</a:t>
            </a:r>
          </a:p>
          <a:p>
            <a:endParaRPr lang="nl-NL" dirty="0" smtClean="0"/>
          </a:p>
          <a:p>
            <a:pPr lvl="1"/>
            <a:r>
              <a:rPr lang="nl-NL" dirty="0" smtClean="0"/>
              <a:t>Een man met grijs, lang haar en een stoppelbaard, loopt op blote voeten in een container te zoeken</a:t>
            </a:r>
          </a:p>
          <a:p>
            <a:pPr lvl="1"/>
            <a:endParaRPr lang="nl-NL" dirty="0" smtClean="0"/>
          </a:p>
          <a:p>
            <a:pPr lvl="1"/>
            <a:r>
              <a:rPr lang="nl-NL" dirty="0" smtClean="0"/>
              <a:t>Een mevrouw op hoge hakken en met een mantelpakje aan, rent met haar aktetas onder haar arm naar de parkeerplaats</a:t>
            </a:r>
          </a:p>
          <a:p>
            <a:pPr lvl="1"/>
            <a:endParaRPr lang="nl-NL" dirty="0" smtClean="0"/>
          </a:p>
          <a:p>
            <a:pPr lvl="1"/>
            <a:r>
              <a:rPr lang="nl-NL" dirty="0" smtClean="0"/>
              <a:t>En wat nou als dit andersom was?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3199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859216" cy="1143000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Hoe ontstaat een eerste indruk?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Generalisatie</a:t>
            </a:r>
          </a:p>
          <a:p>
            <a:r>
              <a:rPr lang="nl-NL" dirty="0" smtClean="0"/>
              <a:t>Stereotypen</a:t>
            </a:r>
          </a:p>
          <a:p>
            <a:r>
              <a:rPr lang="nl-NL" dirty="0" smtClean="0"/>
              <a:t>Vooroordelen</a:t>
            </a:r>
          </a:p>
          <a:p>
            <a:endParaRPr lang="nl-NL" dirty="0"/>
          </a:p>
        </p:txBody>
      </p:sp>
      <p:pic>
        <p:nvPicPr>
          <p:cNvPr id="2050" name="Picture 2" descr="http://www.hi-re.nl/wp-content/uploads/eerste-indruk-een-keer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4149080"/>
            <a:ext cx="3505200" cy="261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4666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vervloed">
  <a:themeElements>
    <a:clrScheme name="Overvloed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vervloed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vervloed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190</TotalTime>
  <Words>561</Words>
  <Application>Microsoft Office PowerPoint</Application>
  <PresentationFormat>Diavoorstelling (4:3)</PresentationFormat>
  <Paragraphs>117</Paragraphs>
  <Slides>15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16" baseType="lpstr">
      <vt:lpstr>Overvloed</vt:lpstr>
      <vt:lpstr>Persoonlijkheid en gedrag</vt:lpstr>
      <vt:lpstr>Gedrag</vt:lpstr>
      <vt:lpstr>Inzicht in gedrag</vt:lpstr>
      <vt:lpstr>Gedrag</vt:lpstr>
      <vt:lpstr>Stel …</vt:lpstr>
      <vt:lpstr>Oefening oorzaak gedrag</vt:lpstr>
      <vt:lpstr>Mensenkennis</vt:lpstr>
      <vt:lpstr>De eerste indruK</vt:lpstr>
      <vt:lpstr>Hoe ontstaat een eerste indruk?</vt:lpstr>
      <vt:lpstr>Generaliseren</vt:lpstr>
      <vt:lpstr>Stereotyperen</vt:lpstr>
      <vt:lpstr>Vooroordelen</vt:lpstr>
      <vt:lpstr>Waarom vooroordelen  en stereotypes?</vt:lpstr>
      <vt:lpstr>Zijn stereotypes slecht?</vt:lpstr>
      <vt:lpstr>Opdracht</vt:lpstr>
    </vt:vector>
  </TitlesOfParts>
  <Company>Onderwijsgroep Noord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T.M. Winter</dc:creator>
  <cp:lastModifiedBy>C.A. Hogenbirk</cp:lastModifiedBy>
  <cp:revision>25</cp:revision>
  <dcterms:created xsi:type="dcterms:W3CDTF">2014-09-04T10:23:10Z</dcterms:created>
  <dcterms:modified xsi:type="dcterms:W3CDTF">2015-08-23T18:05:37Z</dcterms:modified>
</cp:coreProperties>
</file>