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5639F2-61D0-4BDD-81E3-FF965A95410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AF1D3C-4156-45A4-9E07-2849EC02CE6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CAcQjRxqFQoTCLfyprXlv8cCFamW2wodIkkEWw&amp;url=http%3A%2F%2Fechoscommunication.org%2Fnl%2Fonze-expertise%2Fopleidingen%2Fvooroordelen-begrijpen%2F&amp;ei=SAvaVbeuGamt7gaikpHYBQ&amp;psig=AFQjCNGG41CVWbJDbTEqcTBSuXeald04RA&amp;ust=144043929717656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kX47t2QaRs" TargetMode="External"/><Relationship Id="rId2" Type="http://schemas.openxmlformats.org/officeDocument/2006/relationships/hyperlink" Target="http://www.youtube.com/watch?v=ICUZN462qM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oveniernederland.n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nl/url?sa=i&amp;rct=j&amp;q=&amp;esrc=s&amp;source=images&amp;cd=&amp;cad=rja&amp;uact=8&amp;ved=0CAcQjRxqFQoTCKiW4Mnkv8cCFcOc2wodrOsFtg&amp;url=http%3A%2F%2Fwww.hi-re.nl%2F2014%2F07%2F02%2Fgoede-vacatureteksten-schrijf-alleen%2F&amp;ei=ZgraVajLNMO57gas15ewCw&amp;psig=AFQjCNG1Ho_-1W7PPPNi9xn7ZFNjrI5LBg&amp;ust=14404392473981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27784" y="533400"/>
            <a:ext cx="5844484" cy="2868168"/>
          </a:xfrm>
        </p:spPr>
        <p:txBody>
          <a:bodyPr/>
          <a:lstStyle/>
          <a:p>
            <a:r>
              <a:rPr lang="nl-NL" dirty="0" smtClean="0"/>
              <a:t>Persoonlijkheid en gedrag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</a:t>
            </a:r>
            <a:endParaRPr lang="nl-NL" dirty="0"/>
          </a:p>
        </p:txBody>
      </p:sp>
      <p:pic>
        <p:nvPicPr>
          <p:cNvPr id="1026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270872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2"/>
          <p:cNvSpPr txBox="1">
            <a:spLocks/>
          </p:cNvSpPr>
          <p:nvPr/>
        </p:nvSpPr>
        <p:spPr>
          <a:xfrm>
            <a:off x="-108520" y="4752528"/>
            <a:ext cx="2717354" cy="227687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Augustus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12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Generaliseren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Jij wordt verwend door je zorgzame opa en oma</a:t>
            </a:r>
          </a:p>
          <a:p>
            <a:pPr lvl="1"/>
            <a:r>
              <a:rPr lang="nl-NL" dirty="0" smtClean="0"/>
              <a:t>Al je vrienden worden verwend door hun zorgzame opa en oma</a:t>
            </a:r>
          </a:p>
          <a:p>
            <a:pPr lvl="1"/>
            <a:r>
              <a:rPr lang="nl-NL" dirty="0" smtClean="0"/>
              <a:t>Conclusie: opa’s en oma’s zijn verzorgend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Dan ben je aan het generaliseren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>
                <a:sym typeface="Wingdings" panose="05000000000000000000" pitchFamily="2" charset="2"/>
              </a:rPr>
              <a:t>Generaliseren betekent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Door één of een aantal ervaringen er vanuit gaan dat het altijd zo is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Dus: een of enkele waarnemingen algemeen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55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399032"/>
          </a:xfrm>
        </p:spPr>
        <p:txBody>
          <a:bodyPr/>
          <a:lstStyle/>
          <a:p>
            <a:r>
              <a:rPr lang="nl-NL" dirty="0" smtClean="0"/>
              <a:t>Stereotyperen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27328"/>
            <a:ext cx="8229600" cy="5690104"/>
          </a:xfrm>
        </p:spPr>
        <p:txBody>
          <a:bodyPr>
            <a:normAutofit/>
          </a:bodyPr>
          <a:lstStyle/>
          <a:p>
            <a:r>
              <a:rPr lang="nl-NL" dirty="0" smtClean="0"/>
              <a:t>Je oordeel is gebaseerd op bestaande ideeën</a:t>
            </a:r>
          </a:p>
          <a:p>
            <a:pPr lvl="1"/>
            <a:r>
              <a:rPr lang="nl-NL" dirty="0" smtClean="0"/>
              <a:t>Kant-en-klare oordelen</a:t>
            </a:r>
          </a:p>
          <a:p>
            <a:pPr lvl="2"/>
            <a:r>
              <a:rPr lang="nl-NL" dirty="0" smtClean="0"/>
              <a:t>Die door veel mensen gedeeld worden</a:t>
            </a:r>
          </a:p>
          <a:p>
            <a:r>
              <a:rPr lang="nl-NL" dirty="0" smtClean="0"/>
              <a:t>Voorbeeld</a:t>
            </a:r>
          </a:p>
          <a:p>
            <a:pPr lvl="1"/>
            <a:r>
              <a:rPr lang="nl-NL" dirty="0" smtClean="0"/>
              <a:t>Ambtenaren</a:t>
            </a:r>
          </a:p>
          <a:p>
            <a:pPr lvl="1"/>
            <a:r>
              <a:rPr lang="nl-NL" dirty="0" smtClean="0"/>
              <a:t>Marokkanen</a:t>
            </a:r>
          </a:p>
          <a:p>
            <a:pPr lvl="1"/>
            <a:r>
              <a:rPr lang="nl-NL" dirty="0" smtClean="0"/>
              <a:t>Duitsers</a:t>
            </a:r>
          </a:p>
          <a:p>
            <a:pPr lvl="1"/>
            <a:r>
              <a:rPr lang="nl-NL" dirty="0" smtClean="0"/>
              <a:t>Blonde vrouwen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Stereotypes kunnen ook positief zijn</a:t>
            </a:r>
            <a:endParaRPr lang="nl-NL" dirty="0"/>
          </a:p>
          <a:p>
            <a:pPr lvl="1"/>
            <a:r>
              <a:rPr lang="nl-NL" dirty="0" smtClean="0"/>
              <a:t>Zweedse vrouwen/Italiaanse mannen</a:t>
            </a:r>
            <a:endParaRPr lang="nl-NL" dirty="0"/>
          </a:p>
          <a:p>
            <a:pPr lvl="1"/>
            <a:r>
              <a:rPr lang="nl-NL" dirty="0" smtClean="0"/>
              <a:t>Japanse werknemers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4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Zijn meestal negatief!</a:t>
            </a:r>
          </a:p>
          <a:p>
            <a:r>
              <a:rPr lang="nl-NL" dirty="0" smtClean="0"/>
              <a:t>Een vooroordeel is meestal niet gevormd op eigen ervaringen, maar op die van anderen</a:t>
            </a:r>
          </a:p>
          <a:p>
            <a:pPr lvl="1"/>
            <a:r>
              <a:rPr lang="nl-NL" dirty="0" smtClean="0"/>
              <a:t>Een vooroordeel is dus meestal een negatief stereotype!</a:t>
            </a:r>
            <a:endParaRPr lang="nl-NL" dirty="0"/>
          </a:p>
        </p:txBody>
      </p:sp>
      <p:pic>
        <p:nvPicPr>
          <p:cNvPr id="3074" name="Picture 2" descr="http://echoscommunication.org/wp-content/uploads/2014/02/Itnan_Fi_Wahed_Portrait_Mohamed_AREJDAL_Maroc_200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3285"/>
            <a:ext cx="2521471" cy="326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5752"/>
            <a:ext cx="8712968" cy="1399032"/>
          </a:xfrm>
        </p:spPr>
        <p:txBody>
          <a:bodyPr>
            <a:normAutofit/>
          </a:bodyPr>
          <a:lstStyle/>
          <a:p>
            <a:r>
              <a:rPr lang="nl-NL" dirty="0" smtClean="0"/>
              <a:t>Waarom vooroordelen </a:t>
            </a:r>
            <a:br>
              <a:rPr lang="nl-NL" dirty="0" smtClean="0"/>
            </a:br>
            <a:r>
              <a:rPr lang="nl-NL" dirty="0" smtClean="0"/>
              <a:t>en stereotypes?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 weinig tijd om alles te onderzoeken</a:t>
            </a:r>
          </a:p>
          <a:p>
            <a:r>
              <a:rPr lang="nl-NL" dirty="0" smtClean="0"/>
              <a:t>Het maakt de wereld overzichtelijk</a:t>
            </a:r>
          </a:p>
          <a:p>
            <a:r>
              <a:rPr lang="nl-NL" dirty="0" smtClean="0"/>
              <a:t>Saamhorigheid: “wij” en “zij”</a:t>
            </a:r>
          </a:p>
          <a:p>
            <a:r>
              <a:rPr lang="nl-NL" dirty="0" smtClean="0"/>
              <a:t>Angst voor het vreemde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9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stereotypes slecht?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931224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Nee</a:t>
            </a:r>
            <a:endParaRPr lang="nl-NL" dirty="0" smtClean="0"/>
          </a:p>
          <a:p>
            <a:pPr lvl="1"/>
            <a:r>
              <a:rPr lang="nl-NL" dirty="0" smtClean="0"/>
              <a:t>Ze helpen je om de wereld om je heen te begrijpen</a:t>
            </a:r>
          </a:p>
          <a:p>
            <a:pPr lvl="1"/>
            <a:r>
              <a:rPr lang="nl-NL" dirty="0" smtClean="0"/>
              <a:t>Blijf alleen wel kritisch</a:t>
            </a:r>
          </a:p>
          <a:p>
            <a:pPr lvl="1"/>
            <a:r>
              <a:rPr lang="nl-NL" dirty="0" smtClean="0"/>
              <a:t>Probeer je ervan bewust te zijn welke stereotypes jij hebt</a:t>
            </a:r>
          </a:p>
          <a:p>
            <a:pPr lvl="1"/>
            <a:r>
              <a:rPr lang="nl-NL" dirty="0" smtClean="0"/>
              <a:t>En probeer ze niet negatief in te zetten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Stereotypes en vooroordelen zijn niet “slecht”, maar kunnen wel heel slecht gebruikt worden!</a:t>
            </a:r>
          </a:p>
        </p:txBody>
      </p:sp>
    </p:spTree>
    <p:extLst>
      <p:ext uri="{BB962C8B-B14F-4D97-AF65-F5344CB8AC3E}">
        <p14:creationId xmlns:p14="http://schemas.microsoft.com/office/powerpoint/2010/main" val="9439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/>
          <a:lstStyle/>
          <a:p>
            <a:r>
              <a:rPr lang="nl-NL" dirty="0" smtClean="0"/>
              <a:t>Werk samen in groepen van </a:t>
            </a:r>
            <a:r>
              <a:rPr lang="nl-NL" dirty="0" smtClean="0"/>
              <a:t>vier</a:t>
            </a:r>
          </a:p>
          <a:p>
            <a:r>
              <a:rPr lang="nl-NL" dirty="0" smtClean="0"/>
              <a:t>Zoek minimaal 4 foto’s op internet over gedrag</a:t>
            </a:r>
          </a:p>
          <a:p>
            <a:r>
              <a:rPr lang="nl-NL" dirty="0" smtClean="0"/>
              <a:t>Geef de foto’s aan een andere groep</a:t>
            </a:r>
            <a:endParaRPr lang="nl-NL" dirty="0" smtClean="0"/>
          </a:p>
          <a:p>
            <a:r>
              <a:rPr lang="nl-NL" dirty="0" smtClean="0"/>
              <a:t>Bekijk de foto’s die jouw groep heeft gekregen</a:t>
            </a:r>
          </a:p>
          <a:p>
            <a:r>
              <a:rPr lang="nl-NL" dirty="0" smtClean="0"/>
              <a:t>Bespreek de foto’s met de groep</a:t>
            </a:r>
          </a:p>
          <a:p>
            <a:endParaRPr lang="nl-NL" dirty="0" smtClean="0"/>
          </a:p>
          <a:p>
            <a:r>
              <a:rPr lang="nl-NL" dirty="0" smtClean="0"/>
              <a:t>Wat is de eerste indruk? </a:t>
            </a:r>
            <a:endParaRPr lang="nl-NL" dirty="0"/>
          </a:p>
          <a:p>
            <a:r>
              <a:rPr lang="nl-NL" dirty="0" smtClean="0"/>
              <a:t>Bedenk er een kort verhaal bij</a:t>
            </a:r>
          </a:p>
          <a:p>
            <a:pPr lvl="1"/>
            <a:r>
              <a:rPr lang="nl-NL" dirty="0" smtClean="0"/>
              <a:t>Vijftien minuten, dan nabespreken</a:t>
            </a:r>
          </a:p>
        </p:txBody>
      </p:sp>
    </p:spTree>
    <p:extLst>
      <p:ext uri="{BB962C8B-B14F-4D97-AF65-F5344CB8AC3E}">
        <p14:creationId xmlns:p14="http://schemas.microsoft.com/office/powerpoint/2010/main" val="37501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nl-NL" dirty="0" smtClean="0"/>
              <a:t>Activiteiten die we kunnen </a:t>
            </a:r>
            <a:r>
              <a:rPr lang="nl-NL" i="1" dirty="0" smtClean="0"/>
              <a:t>waarnemen</a:t>
            </a:r>
            <a:endParaRPr lang="nl-NL" i="1" dirty="0"/>
          </a:p>
          <a:p>
            <a:r>
              <a:rPr lang="nl-NL" dirty="0" smtClean="0"/>
              <a:t>Inzicht in gedrag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Waarom gedraagt iemand zich zo?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Gedrag </a:t>
            </a:r>
            <a:r>
              <a:rPr lang="nl-NL" dirty="0">
                <a:sym typeface="Wingdings" panose="05000000000000000000" pitchFamily="2" charset="2"/>
              </a:rPr>
              <a:t> inzicht  handelen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Voorbeeld?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Een meisje huilt. Ze krijgt voor het eerst een insulinespuit en is bang dat het pijn doet. De verpleegkundige kalmeert het meisje.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5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Inzicht in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Innerlijke factoren</a:t>
            </a:r>
          </a:p>
          <a:p>
            <a:pPr lvl="1"/>
            <a:r>
              <a:rPr lang="nl-NL" dirty="0" smtClean="0"/>
              <a:t>Lichamelijke invloeden</a:t>
            </a:r>
          </a:p>
          <a:p>
            <a:pPr lvl="1"/>
            <a:r>
              <a:rPr lang="nl-NL" dirty="0" smtClean="0"/>
              <a:t>Geestelijke invloeden</a:t>
            </a:r>
          </a:p>
          <a:p>
            <a:pPr lvl="1"/>
            <a:r>
              <a:rPr lang="nl-NL" dirty="0" smtClean="0"/>
              <a:t>Sociale behoeften</a:t>
            </a:r>
          </a:p>
          <a:p>
            <a:r>
              <a:rPr lang="nl-NL" dirty="0" smtClean="0"/>
              <a:t>Uiterlijke (externe) factoren</a:t>
            </a:r>
          </a:p>
          <a:p>
            <a:pPr lvl="1"/>
            <a:r>
              <a:rPr lang="nl-NL" dirty="0" smtClean="0"/>
              <a:t>De fysische omgeving </a:t>
            </a:r>
          </a:p>
          <a:p>
            <a:pPr lvl="2"/>
            <a:r>
              <a:rPr lang="nl-NL" dirty="0" smtClean="0"/>
              <a:t>Zichtbare/voelbare dingen</a:t>
            </a:r>
          </a:p>
          <a:p>
            <a:pPr lvl="1"/>
            <a:r>
              <a:rPr lang="nl-NL" dirty="0" smtClean="0"/>
              <a:t>Sociale omgeving </a:t>
            </a:r>
          </a:p>
          <a:p>
            <a:pPr lvl="2"/>
            <a:r>
              <a:rPr lang="nl-NL" dirty="0" smtClean="0"/>
              <a:t>Omgang en beïnvloeding</a:t>
            </a:r>
          </a:p>
        </p:txBody>
      </p:sp>
    </p:spTree>
    <p:extLst>
      <p:ext uri="{BB962C8B-B14F-4D97-AF65-F5344CB8AC3E}">
        <p14:creationId xmlns:p14="http://schemas.microsoft.com/office/powerpoint/2010/main" val="9718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nl-NL" dirty="0" smtClean="0"/>
              <a:t>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65104"/>
          </a:xfrm>
        </p:spPr>
        <p:txBody>
          <a:bodyPr>
            <a:normAutofit/>
          </a:bodyPr>
          <a:lstStyle/>
          <a:p>
            <a:r>
              <a:rPr lang="nl-NL" b="1" dirty="0" smtClean="0"/>
              <a:t>Zegt iets over de oorzaak ervan</a:t>
            </a:r>
          </a:p>
          <a:p>
            <a:pPr lvl="1"/>
            <a:r>
              <a:rPr lang="nl-NL" dirty="0" smtClean="0"/>
              <a:t>Lichamelijke toestand</a:t>
            </a:r>
          </a:p>
          <a:p>
            <a:pPr lvl="1"/>
            <a:r>
              <a:rPr lang="nl-NL" dirty="0" smtClean="0"/>
              <a:t>Verstandelijke mogelijkheden</a:t>
            </a:r>
          </a:p>
          <a:p>
            <a:pPr lvl="1"/>
            <a:r>
              <a:rPr lang="nl-NL" dirty="0" smtClean="0"/>
              <a:t>Cognitief</a:t>
            </a:r>
          </a:p>
          <a:p>
            <a:pPr lvl="1"/>
            <a:r>
              <a:rPr lang="nl-NL" dirty="0" smtClean="0"/>
              <a:t>Sociale kant</a:t>
            </a:r>
          </a:p>
          <a:p>
            <a:pPr lvl="1"/>
            <a:r>
              <a:rPr lang="nl-NL" dirty="0" smtClean="0"/>
              <a:t>Persoonlijkheid</a:t>
            </a:r>
          </a:p>
          <a:p>
            <a:pPr lvl="1"/>
            <a:r>
              <a:rPr lang="nl-NL" dirty="0" smtClean="0"/>
              <a:t>Belevingswereld</a:t>
            </a:r>
          </a:p>
          <a:p>
            <a:pPr lvl="1"/>
            <a:r>
              <a:rPr lang="nl-NL" dirty="0" smtClean="0"/>
              <a:t>Sociale omgeving</a:t>
            </a:r>
          </a:p>
          <a:p>
            <a:pPr lvl="1"/>
            <a:r>
              <a:rPr lang="nl-NL" dirty="0" smtClean="0"/>
              <a:t>Fysische omgeving</a:t>
            </a:r>
          </a:p>
        </p:txBody>
      </p:sp>
    </p:spTree>
    <p:extLst>
      <p:ext uri="{BB962C8B-B14F-4D97-AF65-F5344CB8AC3E}">
        <p14:creationId xmlns:p14="http://schemas.microsoft.com/office/powerpoint/2010/main" val="167627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399032"/>
          </a:xfrm>
        </p:spPr>
        <p:txBody>
          <a:bodyPr/>
          <a:lstStyle/>
          <a:p>
            <a:r>
              <a:rPr lang="nl-NL" dirty="0" smtClean="0"/>
              <a:t>Stel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484784"/>
            <a:ext cx="792088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Miep voelt zich niet prettig omdat Piet heeft gezegd dat ze veel pukkels heeft</a:t>
            </a:r>
          </a:p>
          <a:p>
            <a:r>
              <a:rPr lang="nl-NL" dirty="0" smtClean="0"/>
              <a:t>Hierdoor gaat ze heel veel make-up gebruiken</a:t>
            </a:r>
          </a:p>
          <a:p>
            <a:pPr lvl="1"/>
            <a:r>
              <a:rPr lang="nl-NL" dirty="0" smtClean="0"/>
              <a:t>Wat is het gedrag?</a:t>
            </a:r>
          </a:p>
          <a:p>
            <a:pPr lvl="1"/>
            <a:r>
              <a:rPr lang="nl-NL" dirty="0" smtClean="0"/>
              <a:t>Wordt dit gedrag door een innerlijke of een uiterlijke factor veroorzaakt?</a:t>
            </a:r>
          </a:p>
          <a:p>
            <a:pPr lvl="2"/>
            <a:r>
              <a:rPr lang="nl-NL" dirty="0" smtClean="0"/>
              <a:t>Uiterlijk: Piet heeft Miep onzeker gemaakt</a:t>
            </a:r>
          </a:p>
          <a:p>
            <a:pPr lvl="2"/>
            <a:r>
              <a:rPr lang="nl-NL" dirty="0" smtClean="0"/>
              <a:t>Innerlijk: Miep is onzeker</a:t>
            </a:r>
          </a:p>
          <a:p>
            <a:r>
              <a:rPr lang="nl-NL" dirty="0" smtClean="0"/>
              <a:t>Dus door beide! </a:t>
            </a:r>
          </a:p>
          <a:p>
            <a:pPr lvl="1"/>
            <a:r>
              <a:rPr lang="nl-NL" dirty="0" smtClean="0"/>
              <a:t>Gevoel is vaak verbonden aan een uiterlijke factor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311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 oorzaak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87208" cy="4846320"/>
          </a:xfrm>
        </p:spPr>
        <p:txBody>
          <a:bodyPr/>
          <a:lstStyle/>
          <a:p>
            <a:r>
              <a:rPr lang="nl-NL" dirty="0" smtClean="0"/>
              <a:t>Kijk het filmpje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http://www.youtube.com/watch?v=ICUZN462qMw</a:t>
            </a:r>
            <a:endParaRPr lang="nl-NL" dirty="0"/>
          </a:p>
          <a:p>
            <a:endParaRPr lang="nl-NL" dirty="0" smtClean="0"/>
          </a:p>
          <a:p>
            <a:r>
              <a:rPr lang="nl-NL" dirty="0"/>
              <a:t>V</a:t>
            </a:r>
            <a:r>
              <a:rPr lang="nl-NL" dirty="0" smtClean="0"/>
              <a:t>oorspel de oorzaak van het gedrag van het meisje</a:t>
            </a:r>
          </a:p>
          <a:p>
            <a:endParaRPr lang="nl-NL" dirty="0" smtClean="0"/>
          </a:p>
          <a:p>
            <a:r>
              <a:rPr lang="nl-NL" dirty="0" smtClean="0"/>
              <a:t>Kijk nu eens naar: </a:t>
            </a:r>
            <a:r>
              <a:rPr lang="nl-NL" dirty="0" smtClean="0">
                <a:hlinkClick r:id="rId3"/>
              </a:rPr>
              <a:t>http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www.youtube.com/watch?v=UkX47t2QaRs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76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Mensenkennis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Algemene mensenkennis</a:t>
            </a:r>
          </a:p>
          <a:p>
            <a:pPr lvl="1"/>
            <a:r>
              <a:rPr lang="nl-NL" dirty="0" smtClean="0"/>
              <a:t>Doe je op door ervaringen in het dagelijks leven</a:t>
            </a:r>
          </a:p>
          <a:p>
            <a:pPr lvl="1"/>
            <a:r>
              <a:rPr lang="nl-NL" dirty="0" smtClean="0"/>
              <a:t>Op school, in de supermarkt, in het ziekenhuis, op vakantie, gewoon op straat … overal doe je “mensenkennis” op</a:t>
            </a:r>
            <a:endParaRPr lang="nl-NL" dirty="0"/>
          </a:p>
        </p:txBody>
      </p:sp>
      <p:pic>
        <p:nvPicPr>
          <p:cNvPr id="1026" name="Picture 2" descr="http://www.hoveniernederland.nl/nb/2013/07-01/onwikkele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490" y="5013176"/>
            <a:ext cx="2281476" cy="173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1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eerste </a:t>
            </a:r>
            <a:r>
              <a:rPr lang="nl-NL" dirty="0" err="1" smtClean="0"/>
              <a:t>indruK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Wanneer je iemand “iets ziet doen”, heb je er meestal meteen een idee bij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Een man met grijs, lang haar en een stoppelbaard, loopt op blote voeten in een container te zoeken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Een mevrouw op hoge hakken en met een mantelpakje aan, rent met haar aktetas onder haar arm naar de parkeerplaats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En wat nou als dit andersom was?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Hoe ontstaat een eerste indruk?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Generalisatie</a:t>
            </a:r>
          </a:p>
          <a:p>
            <a:r>
              <a:rPr lang="nl-NL" dirty="0" smtClean="0"/>
              <a:t>Stereotypen</a:t>
            </a:r>
          </a:p>
          <a:p>
            <a:r>
              <a:rPr lang="nl-NL" dirty="0" smtClean="0"/>
              <a:t>Vooroordelen</a:t>
            </a:r>
          </a:p>
          <a:p>
            <a:endParaRPr lang="nl-NL" dirty="0"/>
          </a:p>
        </p:txBody>
      </p:sp>
      <p:pic>
        <p:nvPicPr>
          <p:cNvPr id="2050" name="Picture 2" descr="http://www.hi-re.nl/wp-content/uploads/eerste-indruk-een-keer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49080"/>
            <a:ext cx="35052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6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190</TotalTime>
  <Words>561</Words>
  <Application>Microsoft Office PowerPoint</Application>
  <PresentationFormat>Diavoorstelling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Overvloed</vt:lpstr>
      <vt:lpstr>Persoonlijkheid en gedrag</vt:lpstr>
      <vt:lpstr>Gedrag</vt:lpstr>
      <vt:lpstr>Inzicht in gedrag</vt:lpstr>
      <vt:lpstr>Gedrag</vt:lpstr>
      <vt:lpstr>Stel …</vt:lpstr>
      <vt:lpstr>Oefening oorzaak gedrag</vt:lpstr>
      <vt:lpstr>Mensenkennis</vt:lpstr>
      <vt:lpstr>De eerste indruK</vt:lpstr>
      <vt:lpstr>Hoe ontstaat een eerste indruk?</vt:lpstr>
      <vt:lpstr>Generaliseren</vt:lpstr>
      <vt:lpstr>Stereotyperen</vt:lpstr>
      <vt:lpstr>Vooroordelen</vt:lpstr>
      <vt:lpstr>Waarom vooroordelen  en stereotypes?</vt:lpstr>
      <vt:lpstr>Zijn stereotypes slecht?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T.M. Winter</dc:creator>
  <cp:lastModifiedBy>C.A. Hogenbirk</cp:lastModifiedBy>
  <cp:revision>25</cp:revision>
  <dcterms:created xsi:type="dcterms:W3CDTF">2014-09-04T10:23:10Z</dcterms:created>
  <dcterms:modified xsi:type="dcterms:W3CDTF">2015-08-23T18:05:37Z</dcterms:modified>
</cp:coreProperties>
</file>